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564" r:id="rId2"/>
    <p:sldId id="257" r:id="rId3"/>
    <p:sldId id="549" r:id="rId4"/>
    <p:sldId id="546" r:id="rId5"/>
    <p:sldId id="262" r:id="rId6"/>
    <p:sldId id="548" r:id="rId7"/>
    <p:sldId id="263" r:id="rId8"/>
    <p:sldId id="550" r:id="rId9"/>
    <p:sldId id="551" r:id="rId10"/>
    <p:sldId id="552" r:id="rId11"/>
    <p:sldId id="553" r:id="rId12"/>
    <p:sldId id="555" r:id="rId13"/>
    <p:sldId id="554" r:id="rId14"/>
    <p:sldId id="556" r:id="rId15"/>
    <p:sldId id="557" r:id="rId16"/>
    <p:sldId id="558" r:id="rId17"/>
    <p:sldId id="559" r:id="rId18"/>
    <p:sldId id="273" r:id="rId19"/>
    <p:sldId id="275" r:id="rId20"/>
    <p:sldId id="274" r:id="rId21"/>
    <p:sldId id="280" r:id="rId22"/>
    <p:sldId id="544" r:id="rId23"/>
    <p:sldId id="267" r:id="rId24"/>
    <p:sldId id="270" r:id="rId25"/>
    <p:sldId id="547" r:id="rId26"/>
    <p:sldId id="277" r:id="rId27"/>
    <p:sldId id="560" r:id="rId28"/>
    <p:sldId id="561" r:id="rId29"/>
    <p:sldId id="562" r:id="rId30"/>
    <p:sldId id="563" r:id="rId31"/>
    <p:sldId id="565" r:id="rId32"/>
    <p:sldId id="283" r:id="rId33"/>
    <p:sldId id="290" r:id="rId34"/>
    <p:sldId id="291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tiff>
</file>

<file path=ppt/media/image30.png>
</file>

<file path=ppt/media/image31.png>
</file>

<file path=ppt/media/image310.png>
</file>

<file path=ppt/media/image32.png>
</file>

<file path=ppt/media/image32.tiff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50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684DF-76B3-4E49-B820-BAD6E80F3004}" type="datetimeFigureOut">
              <a:rPr lang="en-DE" smtClean="0"/>
              <a:t>06.02.23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9EE87-501F-E447-A769-8D5D03FDAA3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599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E17A5-5A4E-0630-8188-5547FD519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A0C64-FD4B-B8FF-EF29-266F2515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E95A-3FBC-BAF8-E3CC-83B9F67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79713-721F-9942-8B66-C9407ED5AAAF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A2246-717B-EBF2-7A40-CF84FC9C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3A42-D3BF-A415-9DA1-893C72D0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137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220-376E-BE04-4A7F-4DF11DE9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124C0-81EF-07F9-31E1-93F5C4E5E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C5429-A3CB-3B14-1AF2-962C3E5C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D5858-3460-BE43-B209-87CA54ED5EED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2B2ED-AA8B-D06A-608D-B3A94A7E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7F8C6-799D-669A-DC26-CF708FA5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911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04654B-B54E-DBD9-46A0-381E5293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EA549-4E1D-DA86-D988-44A62CC41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7B56-23D7-B8DE-C296-2F24D145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A1361-E5A9-064A-A4F4-6B09B381815F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50C6-07AD-D53B-2674-321862CA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8A200-0D34-7AB9-E765-1143FB3C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890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189C-684B-1814-2CCD-4D7AE6EB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5672-E521-7D5A-7ED9-F18358EEB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5767B-B2F1-B1EA-0FA7-A9722F40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8B807-5C01-6740-8496-E04AA1176B37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82F9F-9471-73C6-92C5-B4008EE70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1B99-F789-5A49-6386-E1BCFE0A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871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460F-91EC-6225-A861-96E1B74C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FF34E-F7A7-3E58-3C47-C24FFDA0F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4ABF-94AA-2968-7B85-152C33843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300A-E8AC-CF4F-9B56-3795C93A2252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90418-9BBE-67C0-AD3C-FC808324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8B2B3-2E1F-4FEB-F0E3-2E6D625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181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BCD4-555D-DB20-7D2A-826C5A58F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A4DA8-E54D-1D1E-D25E-D16D18EC1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4EF2B-53F8-2D55-BCDE-78534B894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F1DE-85AC-9E56-6A05-2BEBECD3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044E8-224D-1B43-8552-01E9D64ED54A}" type="datetime1">
              <a:rPr lang="de-DE" smtClean="0"/>
              <a:t>06.02.23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522BD-52CB-585F-1E0C-27CA81E2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C80AD-99A8-0DB7-5E41-A18C8010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41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B26-B75D-77BB-6F84-C86BDDD0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D1FD8-88ED-CD21-C4D4-6FC60DAB8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92A9B-C7BE-298D-72C9-F0F8B747C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3618D-E5C0-14DD-BC3C-15A8FB4B0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720B3-9A4F-B8A4-D2FB-26ADD2D23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4C366-7D12-C3E5-A204-2DD3EFD8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3C0D-8288-4D45-B220-D9A0120A8F2D}" type="datetime1">
              <a:rPr lang="de-DE" smtClean="0"/>
              <a:t>06.02.23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CAE0D-3400-FC5D-1EC2-A3939FB6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4CBA8-8600-A2A9-5149-DD525FE0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7216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F6E9-D9FB-5CCC-054E-6504E2AD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79397-0797-DAB6-A646-8ADFAFC7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2D46-BD16-3142-A607-23C1088D1D65}" type="datetime1">
              <a:rPr lang="de-DE" smtClean="0"/>
              <a:t>06.02.23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9E4FC-5245-3B75-BAE8-8C774B8D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E1B06-811A-B351-5826-92DB2DBA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645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DC253-D612-B432-D5E0-79D91816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AF64-0318-9C47-9ECA-A94E8E24EBC0}" type="datetime1">
              <a:rPr lang="de-DE" smtClean="0"/>
              <a:t>06.02.23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5AAC2-44D4-4AC4-22DA-038B7987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C7130-DB10-DD11-4947-011F43744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552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3498-287D-9FB9-2F89-80286C0B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B41-8D84-92EC-762A-DE715B01E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8EC1E-CCBC-6ECE-BCFB-2420527C3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A0F26-0D52-A0D6-786E-0EA30DE41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63C6F-BC46-1F43-B335-C0560A443A3C}" type="datetime1">
              <a:rPr lang="de-DE" smtClean="0"/>
              <a:t>06.02.23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94FAE-2C99-BB8A-0B45-C1C0B676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1190-208E-2217-E4F0-FB3E3F4A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334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1F5D-20EE-A43B-9D1B-038B02751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75F4E-D301-BF44-B51F-048BE6D98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1ACD9-50B1-72AF-685F-49A41156F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67DCF-1E10-82DC-C98D-616AAE0E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EE2C-8619-EC4B-83E0-CB003FA3EB6B}" type="datetime1">
              <a:rPr lang="de-DE" smtClean="0"/>
              <a:t>06.02.23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EDE15-476B-E555-961A-8786E660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9E3EA-49F7-A09A-F603-7FC3760C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914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2D9C92-2969-FF3A-4947-C3E23A05B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BA862-7224-4DAF-CD4C-BB28E7249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72728-30B4-7D6A-2944-A9590ACD3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D794C-C008-B440-B921-1F097B3C52B4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71E24-AADC-DF6C-0EB0-6474C514E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72530-2AFE-5710-3378-6719F3619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38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2.02877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6.02039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arxiv.org/abs/2106.01345" TargetMode="Externa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completeideas.net/book/the-book.html" TargetMode="External"/><Relationship Id="rId3" Type="http://schemas.openxmlformats.org/officeDocument/2006/relationships/hyperlink" Target="https://arxiv.org/abs/1312.5602" TargetMode="External"/><Relationship Id="rId7" Type="http://schemas.openxmlformats.org/officeDocument/2006/relationships/image" Target="../media/image36.png"/><Relationship Id="rId2" Type="http://schemas.openxmlformats.org/officeDocument/2006/relationships/hyperlink" Target="https://www.nature.com/articles/nature1423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07.06347" TargetMode="External"/><Relationship Id="rId5" Type="http://schemas.openxmlformats.org/officeDocument/2006/relationships/hyperlink" Target="https://www.nature.com/articles/nature24270" TargetMode="External"/><Relationship Id="rId4" Type="http://schemas.openxmlformats.org/officeDocument/2006/relationships/hyperlink" Target="https://www.nature.com/articles/nature16961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6-021-04301-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Reinforcement Learning</a:t>
            </a:r>
            <a:br>
              <a:rPr lang="en-DE" dirty="0"/>
            </a:br>
            <a:r>
              <a:rPr lang="en-DE" sz="4000" i="1" dirty="0"/>
              <a:t>Sequential Decision Making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5B4C-755B-6562-2C17-4B127886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Action-Value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1539F-29FB-43F2-21A3-8F8ECE02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/>
              <p:nvPr/>
            </p:nvSpPr>
            <p:spPr>
              <a:xfrm>
                <a:off x="608408" y="1690688"/>
                <a:ext cx="10975184" cy="23591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begChr m:val="["/>
                              <m:endChr m:val="]"/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08" y="1690688"/>
                <a:ext cx="10975184" cy="2359107"/>
              </a:xfrm>
              <a:prstGeom prst="rect">
                <a:avLst/>
              </a:prstGeom>
              <a:blipFill>
                <a:blip r:embed="rId2"/>
                <a:stretch>
                  <a:fillRect l="-347" t="-58824" b="-8342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">
            <a:extLst>
              <a:ext uri="{FF2B5EF4-FFF2-40B4-BE49-F238E27FC236}">
                <a16:creationId xmlns:a16="http://schemas.microsoft.com/office/drawing/2014/main" id="{045F20B5-12AE-6EE6-DF84-AFAD154DB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746" y="4389125"/>
            <a:ext cx="2539798" cy="2172817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A0B13AD-D421-0993-0333-685A62B32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457" y="4389125"/>
            <a:ext cx="1954924" cy="2103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6F47D0-EDF0-5E4A-C966-7D782C37FA85}"/>
              </a:ext>
            </a:extLst>
          </p:cNvPr>
          <p:cNvSpPr txBox="1"/>
          <p:nvPr/>
        </p:nvSpPr>
        <p:spPr>
          <a:xfrm>
            <a:off x="5688676" y="659836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92600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E3841-858C-1656-7BBA-5E7B14286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Bellman Optimality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4BBFB-FCE9-647A-1FC7-6569EA07E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o</a:t>
            </a:r>
            <a:r>
              <a:rPr lang="en-DE" dirty="0"/>
              <a:t>ptimal solutions to Bellman equations (directly defining optimal policy):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</a:t>
            </a:r>
            <a:r>
              <a:rPr lang="en-DE" dirty="0"/>
              <a:t>arely possible to find in practice (due to missing model of environment, invalid Markov property, limited computational resources)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pproximate solutions</a:t>
            </a: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A1506-9359-859D-6D7F-D961EEBB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1CDE49D9-990A-A2CE-6559-38EB96C89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82273"/>
            <a:ext cx="6855372" cy="2317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15DD57-4FEE-7EED-AE35-0A13108D825C}"/>
              </a:ext>
            </a:extLst>
          </p:cNvPr>
          <p:cNvSpPr txBox="1"/>
          <p:nvPr/>
        </p:nvSpPr>
        <p:spPr>
          <a:xfrm>
            <a:off x="4265886" y="433825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091330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BE39AEB-D19C-B426-0AF9-8DBFA0C6B033}"/>
              </a:ext>
            </a:extLst>
          </p:cNvPr>
          <p:cNvSpPr/>
          <p:nvPr/>
        </p:nvSpPr>
        <p:spPr>
          <a:xfrm>
            <a:off x="8936418" y="1224062"/>
            <a:ext cx="2819033" cy="3954110"/>
          </a:xfrm>
          <a:prstGeom prst="roundRect">
            <a:avLst/>
          </a:prstGeom>
          <a:solidFill>
            <a:schemeClr val="bg2">
              <a:alpha val="9668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A429D-3990-790C-A287-D0A9B877C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Dynamic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8253C-38C8-D945-44C2-0A3E4C5BA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91704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b="0" dirty="0"/>
              <a:t>iterative approaches to </a:t>
            </a:r>
            <a:r>
              <a:rPr lang="en-GB" sz="2600" dirty="0"/>
              <a:t>find approximations for optimal value functions</a:t>
            </a:r>
            <a:endParaRPr lang="en-GB" sz="2600" b="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evaluation:</a:t>
            </a:r>
            <a:r>
              <a:rPr lang="en-DE" sz="2600" b="0" dirty="0"/>
              <a:t> calculate value function with current policy (Bellman equation as update rule)</a:t>
            </a:r>
            <a:endParaRPr lang="en-GB" sz="260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improvement:</a:t>
            </a:r>
            <a:r>
              <a:rPr lang="en-DE" sz="2600" b="0" dirty="0"/>
              <a:t> adjusting policy to act greedy (pick actions with maximum values) with respect to value function of current policy</a:t>
            </a:r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utting both components together:</a:t>
            </a:r>
          </a:p>
          <a:p>
            <a:r>
              <a:rPr lang="en-GB" sz="2600" dirty="0"/>
              <a:t>p</a:t>
            </a:r>
            <a:r>
              <a:rPr lang="en-DE" sz="2600" dirty="0"/>
              <a:t>olicy iteration:</a:t>
            </a:r>
          </a:p>
          <a:p>
            <a:r>
              <a:rPr lang="en-GB" sz="2600" dirty="0"/>
              <a:t>v</a:t>
            </a:r>
            <a:r>
              <a:rPr lang="en-DE" sz="2600" dirty="0"/>
              <a:t>alue iteration: truncated policy evaluation using Bellman optimality equation as update rule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497F6-499E-C15E-A171-09406D83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42754F-2FCD-7536-9301-FE81E76ED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114" y="4848911"/>
            <a:ext cx="5227734" cy="3858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34B86F-FFB1-4CB8-9F28-02B7C531D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398" y="1768650"/>
            <a:ext cx="2201072" cy="33066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51A22C-D3BB-7B47-2C0D-E6042FCED77B}"/>
              </a:ext>
            </a:extLst>
          </p:cNvPr>
          <p:cNvSpPr txBox="1"/>
          <p:nvPr/>
        </p:nvSpPr>
        <p:spPr>
          <a:xfrm>
            <a:off x="8936418" y="1329919"/>
            <a:ext cx="28190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500" dirty="0"/>
              <a:t>generalized policy iteration (GPI):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6CF261-23D7-6CDF-EC2B-011BBA51D9D8}"/>
              </a:ext>
            </a:extLst>
          </p:cNvPr>
          <p:cNvSpPr txBox="1"/>
          <p:nvPr/>
        </p:nvSpPr>
        <p:spPr>
          <a:xfrm>
            <a:off x="10940804" y="524757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1B081E-3E0F-CD58-7CFB-3EDEF50056A3}"/>
              </a:ext>
            </a:extLst>
          </p:cNvPr>
          <p:cNvSpPr txBox="1"/>
          <p:nvPr/>
        </p:nvSpPr>
        <p:spPr>
          <a:xfrm>
            <a:off x="8936418" y="5740405"/>
            <a:ext cx="2819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GPI a</a:t>
            </a:r>
            <a:r>
              <a:rPr lang="en-DE" dirty="0"/>
              <a:t>lso followed by MC and TD methods …</a:t>
            </a:r>
          </a:p>
        </p:txBody>
      </p:sp>
    </p:spTree>
    <p:extLst>
      <p:ext uri="{BB962C8B-B14F-4D97-AF65-F5344CB8AC3E}">
        <p14:creationId xmlns:p14="http://schemas.microsoft.com/office/powerpoint/2010/main" val="461603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Bootstrapping and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2912050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B03E-1A17-7301-86C2-51FB9F9F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Sampling Update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DE" dirty="0"/>
                  <a:t>MC: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nary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TD: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  <a:blipFill>
                <a:blip r:embed="rId2"/>
                <a:stretch>
                  <a:fillRect l="-1206" t="-252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13DB9-41B0-ED71-FD05-45D583EB1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82FC9A-586B-9BE3-F02E-16501855D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870053"/>
            <a:ext cx="11506200" cy="9017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66E22A9-5628-D549-7A89-B2413453DB8F}"/>
              </a:ext>
            </a:extLst>
          </p:cNvPr>
          <p:cNvSpPr/>
          <p:nvPr/>
        </p:nvSpPr>
        <p:spPr>
          <a:xfrm>
            <a:off x="342900" y="1870053"/>
            <a:ext cx="11588905" cy="9017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4EBC1-1009-A38E-CC6D-09E393BCBA6E}"/>
              </a:ext>
            </a:extLst>
          </p:cNvPr>
          <p:cNvSpPr txBox="1"/>
          <p:nvPr/>
        </p:nvSpPr>
        <p:spPr>
          <a:xfrm>
            <a:off x="5255173" y="5915352"/>
            <a:ext cx="223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bootstrapping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576065-AEE0-28B6-3505-37150C8E0251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106511" y="5431876"/>
            <a:ext cx="266821" cy="483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623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9201-6670-5181-895D-9277FC266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On-Policy TD Control: SARSA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following pattern of GPI: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r>
                  <a:rPr lang="en-DE" dirty="0"/>
                  <a:t>estimate action-value function for current behavior policy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c</a:t>
                </a:r>
                <a:r>
                  <a:rPr lang="en-DE" dirty="0"/>
                  <a:t>hange policy toward greediness with respect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</m:oMath>
                </a14:m>
                <a:r>
                  <a:rPr lang="en-DE" dirty="0"/>
                  <a:t> (exploration for example via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dirty="0"/>
                  <a:t>-greedy policy)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  <a:blipFill>
                <a:blip r:embed="rId2"/>
                <a:stretch>
                  <a:fillRect l="-1295" t="-4724" r="-6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B4404-4961-203F-C157-77377CE6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6FD5C-8E62-42C2-234D-BA39B26D7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710" y="2057980"/>
            <a:ext cx="5564457" cy="535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77BCA-4343-A8AF-6B24-39F46E28B998}"/>
              </a:ext>
            </a:extLst>
          </p:cNvPr>
          <p:cNvSpPr txBox="1"/>
          <p:nvPr/>
        </p:nvSpPr>
        <p:spPr>
          <a:xfrm>
            <a:off x="3846867" y="1572979"/>
            <a:ext cx="175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/>
              <a:t>S      A  R     S     A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A2A2FF9-8DF2-F928-3B33-4816A50C1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6178" y="3429000"/>
            <a:ext cx="615244" cy="20974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1D71AA-CFE2-2F89-F856-23D3DEDBD050}"/>
              </a:ext>
            </a:extLst>
          </p:cNvPr>
          <p:cNvSpPr txBox="1"/>
          <p:nvPr/>
        </p:nvSpPr>
        <p:spPr>
          <a:xfrm>
            <a:off x="7795953" y="259339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2168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CCDCBA99-CEDA-CD29-C75C-8B1FD2241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1801" y="4661346"/>
            <a:ext cx="1047469" cy="15000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BD6C51-0760-2065-B7F9-8D9B92F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Off-Policy TD Control: Q-Learning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sz="2400" dirty="0"/>
                  <a:t>estimate action-value function directly approximating optimal one (independent of </a:t>
                </a:r>
                <a:r>
                  <a:rPr lang="en-DE" sz="2400" dirty="0"/>
                  <a:t>behavior</a:t>
                </a:r>
                <a:r>
                  <a:rPr lang="en-GB" sz="2400" dirty="0"/>
                  <a:t> policy </a:t>
                </a: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DE" sz="2400" dirty="0"/>
                  <a:t>potentially off-policy)</a:t>
                </a:r>
              </a:p>
              <a:p>
                <a:pPr marL="0" indent="0">
                  <a:buNone/>
                </a:pPr>
                <a:r>
                  <a:rPr lang="en-GB" sz="2400" dirty="0"/>
                  <a:t>	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func>
                          <m:func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lim>
                            </m:limLow>
                          </m:fNam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policy just determines which state-action pairs are visited and updated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ompare to expected Sarsa</a:t>
                </a:r>
                <a:r>
                  <a:rPr lang="en-DE" sz="28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1744" r="-724" b="-372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82C89-2080-0A5E-AC67-215002C6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90E09DB-791F-EDD3-135A-AA52D917E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4469" y="2321584"/>
            <a:ext cx="1022131" cy="150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04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Summary: Update Characteristics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17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8585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Reinforcement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C0BFC7-72BD-9D93-A4E0-82BA247F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8097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D9EF-FB61-9DAE-2A97-D9C822C0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Limitation of Tabular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9275A-6ECE-00F1-31A1-E3ECBFAD3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tabular methods simply memorize observed data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tabular</a:t>
            </a:r>
            <a:r>
              <a:rPr lang="de-DE" dirty="0"/>
              <a:t> </a:t>
            </a:r>
            <a:r>
              <a:rPr lang="de-DE" dirty="0" err="1"/>
              <a:t>solution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in </a:t>
            </a:r>
            <a:r>
              <a:rPr lang="de-DE" dirty="0" err="1"/>
              <a:t>practice</a:t>
            </a:r>
            <a:r>
              <a:rPr lang="de-DE" dirty="0"/>
              <a:t>: large </a:t>
            </a:r>
            <a:r>
              <a:rPr lang="de-DE" dirty="0" err="1"/>
              <a:t>state</a:t>
            </a:r>
            <a:r>
              <a:rPr lang="de-DE" dirty="0"/>
              <a:t>/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spaces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curse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of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dimensionality</a:t>
            </a:r>
            <a:endParaRPr lang="de-DE" dirty="0">
              <a:sym typeface="Wingdings" pitchFamily="2" charset="2"/>
            </a:endParaRPr>
          </a:p>
          <a:p>
            <a:pPr marL="342900" indent="-342900"/>
            <a:endParaRPr lang="de-DE" dirty="0"/>
          </a:p>
          <a:p>
            <a:pPr marL="0" indent="0">
              <a:buNone/>
            </a:pP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generalization</a:t>
            </a:r>
            <a:r>
              <a:rPr lang="de-DE" dirty="0"/>
              <a:t>: </a:t>
            </a:r>
            <a:r>
              <a:rPr lang="de-DE" dirty="0" err="1"/>
              <a:t>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rescue</a:t>
            </a:r>
            <a:endParaRPr lang="de-DE" dirty="0"/>
          </a:p>
          <a:p>
            <a:r>
              <a:rPr lang="de-DE" dirty="0"/>
              <a:t>non-linear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approximation</a:t>
            </a:r>
            <a:endParaRPr lang="de-DE" dirty="0"/>
          </a:p>
          <a:p>
            <a:r>
              <a:rPr lang="de-DE" dirty="0" err="1"/>
              <a:t>nowadays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deep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reinforcement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learning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A65A4-171E-1901-4111-237CE3EF4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12418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CE220-F6B8-09A9-4663-EFAB3EE1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E2608-0A86-BFD4-C06E-1A9325966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33138" cy="36714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reinforcement learning (RL): </a:t>
            </a:r>
          </a:p>
          <a:p>
            <a:pPr marL="0" indent="0">
              <a:buNone/>
            </a:pPr>
            <a:r>
              <a:rPr lang="en-GB" sz="2600" dirty="0"/>
              <a:t>formalization of sequential decision making (action policy) of software</a:t>
            </a:r>
            <a:r>
              <a:rPr lang="en-DE" sz="2600" dirty="0"/>
              <a:t> agent interacting with environment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orresponds to search for best (or rather good) action policy to reach a given goal (e.g., win a game)</a:t>
            </a:r>
          </a:p>
          <a:p>
            <a:pPr marL="0" indent="0">
              <a:buNone/>
            </a:pPr>
            <a:r>
              <a:rPr lang="en-DE" sz="2600" dirty="0"/>
              <a:t>using learning from examples (data) to guide the search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0971B2-FD1C-52C8-1EA4-6B8FB61BD757}"/>
              </a:ext>
            </a:extLst>
          </p:cNvPr>
          <p:cNvGrpSpPr/>
          <p:nvPr/>
        </p:nvGrpSpPr>
        <p:grpSpPr>
          <a:xfrm>
            <a:off x="8610600" y="1916917"/>
            <a:ext cx="2750387" cy="2991600"/>
            <a:chOff x="4623579" y="1771810"/>
            <a:chExt cx="2750387" cy="29862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48F14FA-5CD0-19C2-6EE7-688420177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D438C21-2B0B-B4BD-4B42-6AAD917F6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1A7730-A865-3E78-2E6A-F69A453B8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270C63-D3DC-A43C-D62D-538565C1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C35EDC-32D6-3BBA-1E46-38F485980525}"/>
              </a:ext>
            </a:extLst>
          </p:cNvPr>
          <p:cNvSpPr txBox="1"/>
          <p:nvPr/>
        </p:nvSpPr>
        <p:spPr>
          <a:xfrm>
            <a:off x="838200" y="5438766"/>
            <a:ext cx="1096491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RL usually more difficult (e.g., non-differentiable as a whole) than</a:t>
            </a:r>
            <a:r>
              <a:rPr lang="en-DE" sz="2600" dirty="0"/>
              <a:t> supervised learning (which can be seen as “generalized optimization”, often of proxy metric)</a:t>
            </a:r>
          </a:p>
        </p:txBody>
      </p:sp>
    </p:spTree>
    <p:extLst>
      <p:ext uri="{BB962C8B-B14F-4D97-AF65-F5344CB8AC3E}">
        <p14:creationId xmlns:p14="http://schemas.microsoft.com/office/powerpoint/2010/main" val="128577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C1E6-961E-5FB6-3A7C-C8EE01E3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Approximate Solution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tate/action values as parametrized function (instead of table)</a:t>
                </a:r>
              </a:p>
              <a:p>
                <a:r>
                  <a:rPr lang="en-DE" sz="2600" dirty="0"/>
                  <a:t>variables/features describing different states</a:t>
                </a:r>
              </a:p>
              <a:p>
                <a:r>
                  <a:rPr lang="en-DE" sz="2600" dirty="0"/>
                  <a:t>parameters (e.g., connection weights in neural network) to be learned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o</a:t>
                </a:r>
                <a:r>
                  <a:rPr lang="en-DE" sz="2600" dirty="0"/>
                  <a:t>bjective function (e.g., squared error loss):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</m:d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𝒘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parameters/weights t</a:t>
                </a:r>
                <a:r>
                  <a:rPr lang="en-DE" sz="2600" dirty="0"/>
                  <a:t>o be optimized via (stochastic) gradient descent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247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805F3C-335B-C1BC-6FB9-2C6352D5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286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84A1-D838-7FBA-D614-78DD73ED6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Deep Q-Network (DQN)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dirty="0"/>
                  <a:t>idea: </a:t>
                </a:r>
                <a:r>
                  <a:rPr lang="de-DE" dirty="0" err="1"/>
                  <a:t>deep</a:t>
                </a:r>
                <a:r>
                  <a:rPr lang="de-DE" dirty="0"/>
                  <a:t> </a:t>
                </a:r>
                <a:r>
                  <a:rPr lang="de-DE" dirty="0" err="1"/>
                  <a:t>neural</a:t>
                </a:r>
                <a:r>
                  <a:rPr lang="de-DE" dirty="0"/>
                  <a:t> network(s) </a:t>
                </a:r>
                <a:r>
                  <a:rPr lang="de-DE" dirty="0" err="1"/>
                  <a:t>approximating</a:t>
                </a:r>
                <a:r>
                  <a:rPr lang="de-DE" dirty="0"/>
                  <a:t> </a:t>
                </a:r>
                <a:r>
                  <a:rPr lang="de-DE" dirty="0" err="1"/>
                  <a:t>tabular</a:t>
                </a:r>
                <a:r>
                  <a:rPr lang="de-DE" dirty="0"/>
                  <a:t> action-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(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Q-</a:t>
                </a:r>
                <a:r>
                  <a:rPr lang="de-DE" dirty="0" err="1"/>
                  <a:t>learning</a:t>
                </a:r>
                <a:r>
                  <a:rPr lang="de-DE" dirty="0"/>
                  <a:t>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supervised</a:t>
                </a:r>
                <a:r>
                  <a:rPr lang="de-DE" dirty="0"/>
                  <a:t> </a:t>
                </a:r>
                <a:r>
                  <a:rPr lang="de-DE" dirty="0" err="1"/>
                  <a:t>learning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endParaRPr lang="de-DE" i="1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key</a:t>
                </a:r>
                <a:r>
                  <a:rPr lang="de-DE" dirty="0"/>
                  <a:t> </a:t>
                </a:r>
                <a:r>
                  <a:rPr lang="de-DE" dirty="0" err="1"/>
                  <a:t>components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get</a:t>
                </a:r>
                <a:r>
                  <a:rPr lang="de-DE" dirty="0"/>
                  <a:t>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:</a:t>
                </a:r>
              </a:p>
              <a:p>
                <a:r>
                  <a:rPr lang="de-DE" dirty="0"/>
                  <a:t>separate </a:t>
                </a:r>
                <a:r>
                  <a:rPr lang="de-DE" dirty="0" err="1"/>
                  <a:t>target</a:t>
                </a:r>
                <a:r>
                  <a:rPr lang="de-DE" dirty="0"/>
                  <a:t> network: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periodically</a:t>
                </a:r>
                <a:r>
                  <a:rPr lang="de-DE" dirty="0"/>
                  <a:t>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estimated</a:t>
                </a:r>
                <a:r>
                  <a:rPr lang="de-DE" dirty="0"/>
                  <a:t> Q-network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reducing</a:t>
                </a:r>
                <a:r>
                  <a:rPr lang="de-DE" dirty="0"/>
                  <a:t> </a:t>
                </a:r>
                <a:r>
                  <a:rPr lang="de-DE" dirty="0" err="1"/>
                  <a:t>correlations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Q-network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(due </a:t>
                </a:r>
                <a:r>
                  <a:rPr lang="de-DE" dirty="0" err="1"/>
                  <a:t>to</a:t>
                </a:r>
                <a:r>
                  <a:rPr lang="de-DE" dirty="0"/>
                  <a:t> bootstrapping)</a:t>
                </a:r>
              </a:p>
              <a:p>
                <a:r>
                  <a:rPr lang="de-DE" dirty="0" err="1"/>
                  <a:t>experience</a:t>
                </a:r>
                <a:r>
                  <a:rPr lang="de-DE" dirty="0"/>
                  <a:t> </a:t>
                </a:r>
                <a:r>
                  <a:rPr lang="de-DE" dirty="0" err="1"/>
                  <a:t>replay</a:t>
                </a:r>
                <a:r>
                  <a:rPr lang="de-DE" dirty="0"/>
                  <a:t>: </a:t>
                </a:r>
                <a:r>
                  <a:rPr lang="en-GB" dirty="0"/>
                  <a:t>apply Q-learning updates on samples (or mini batches) of experience drawn at random from stored samples (agent’s experiences</a:t>
                </a:r>
                <a:r>
                  <a:rPr lang="de-DE" dirty="0"/>
                  <a:t>)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en-GB" dirty="0"/>
                  <a:t>removing correlations in observation sequence (“</a:t>
                </a:r>
                <a:r>
                  <a:rPr lang="en-DE" dirty="0"/>
                  <a:t>make it i.i.d.”</a:t>
                </a:r>
                <a:r>
                  <a:rPr lang="en-GB" dirty="0"/>
                  <a:t>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r="-48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DCDF5-FF74-1F79-A614-3AB5F995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9912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83DB-E404-7153-C238-BBD811CE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ide Note: i.i.d. Assumption in ML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96E391-6DBA-AA88-4BA6-E8AF3AC078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assumption of independent and identically distributed </a:t>
                </a:r>
                <a:r>
                  <a:rPr lang="en-DE" sz="26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60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r>
                      <a:rPr lang="en-US" sz="2600" i="1">
                        <a:latin typeface="Cambria Math" panose="02040503050406030204" pitchFamily="18" charset="0"/>
                        <a:sym typeface="Wingdings" pitchFamily="2" charset="2"/>
                      </a:rPr>
                      <m:t>…, </m:t>
                    </m:r>
                    <m:d>
                      <m:dPr>
                        <m:ctrlPr>
                          <a:rPr lang="en-DE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600" dirty="0"/>
                  <a:t> fundamental to statistical (supervised) learning in terms of g</a:t>
                </a:r>
                <a:r>
                  <a:rPr lang="en-DE" sz="2600" dirty="0"/>
                  <a:t>eneralization:</a:t>
                </a:r>
              </a:p>
              <a:p>
                <a:pPr marL="0" indent="0">
                  <a:buNone/>
                </a:pPr>
                <a:r>
                  <a:rPr lang="en-DE" sz="2600" dirty="0"/>
                  <a:t>consistent training and test data sets basis of empirical risk minimization</a:t>
                </a:r>
              </a:p>
              <a:p>
                <a:pPr marL="0" indent="0">
                  <a:buNone/>
                </a:pPr>
                <a:r>
                  <a:rPr lang="en-DE" sz="2600" dirty="0"/>
                  <a:t>(adversarial vulnerability/attacks: targeted violations of i.i.d. assumption)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RL</a:t>
                </a:r>
                <a:r>
                  <a:rPr lang="en-DE" sz="2600" dirty="0"/>
                  <a:t>: MDP outside of i.i.d. setting (</a:t>
                </a: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DE" sz="2600" dirty="0"/>
                  <a:t>use techniques like experience replay in training of supervised learning models for value functions with observations)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c</a:t>
                </a:r>
                <a:r>
                  <a:rPr lang="en-DE" sz="2600" dirty="0"/>
                  <a:t>ausal models: interventions outside of i.i.d. setting (need for causal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96E391-6DBA-AA88-4BA6-E8AF3AC078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r="-3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FF846-B1BA-79F1-F445-085F1CB4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7785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7AE52-FDD7-D241-9B9D-D58ADBC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Deadly Triad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970F1-3615-D94D-A96D-9C64B78B0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5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issue in deep RL: combination of off-policy bootstrapping (e.g., Q-learning) with high-dimensional function approximation leads to non-stationary targets (unstable)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most popular technique to overcome this: </a:t>
            </a:r>
            <a:r>
              <a:rPr lang="en-GB" sz="2400" dirty="0"/>
              <a:t>target networks in DQN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alternative: upside–down RL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n</a:t>
            </a:r>
            <a:r>
              <a:rPr lang="en-DE" sz="2400" dirty="0"/>
              <a:t>o bootstrapping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C464F-4A18-1B46-B11C-63CE6F6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427" y="4034521"/>
            <a:ext cx="7065579" cy="27180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574BCB-6FC6-4577-AD9E-53A29F667898}"/>
              </a:ext>
            </a:extLst>
          </p:cNvPr>
          <p:cNvSpPr txBox="1"/>
          <p:nvPr/>
        </p:nvSpPr>
        <p:spPr>
          <a:xfrm>
            <a:off x="8650899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0539865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28C070E-E67E-4A4B-8912-C1DFA3E3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434" y="4952539"/>
            <a:ext cx="4874938" cy="15322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RL via Sequence </a:t>
            </a:r>
            <a:r>
              <a:rPr lang="en-GB" dirty="0" err="1"/>
              <a:t>Modeling</a:t>
            </a:r>
            <a:endParaRPr lang="en-DE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8DBBE30-BBC1-E075-F300-56679CC53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766065"/>
            <a:ext cx="5181600" cy="10592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Trajectory Transformer: predicting also states and returns</a:t>
            </a:r>
            <a:r>
              <a:rPr lang="en-DE" sz="2200" dirty="0"/>
              <a:t> (adding model-based components, planning with beam search)</a:t>
            </a:r>
            <a:endParaRPr lang="en-GB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24</a:t>
            </a:fld>
            <a:endParaRPr lang="en-D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D8032CD-824A-8A92-E99A-A8692702D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2" y="3766065"/>
            <a:ext cx="5181600" cy="9216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Decision Transformer: conditioning on desired return, past states and actions to generate future actions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5ABCDE-9701-E866-3BCA-B436DAF6EF1F}"/>
              </a:ext>
            </a:extLst>
          </p:cNvPr>
          <p:cNvSpPr txBox="1"/>
          <p:nvPr/>
        </p:nvSpPr>
        <p:spPr>
          <a:xfrm>
            <a:off x="9982200" y="644733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CD6FBD2-642C-114A-7CF1-8D15CFD0AEFD}"/>
              </a:ext>
            </a:extLst>
          </p:cNvPr>
          <p:cNvSpPr txBox="1">
            <a:spLocks/>
          </p:cNvSpPr>
          <p:nvPr/>
        </p:nvSpPr>
        <p:spPr>
          <a:xfrm>
            <a:off x="838200" y="1825626"/>
            <a:ext cx="10515600" cy="17756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generative: transformer decoder architecture to autoregressively model trajectories</a:t>
            </a:r>
          </a:p>
          <a:p>
            <a:pPr marL="0" indent="0">
              <a:buNone/>
            </a:pPr>
            <a:r>
              <a:rPr lang="en-GB" sz="2400" dirty="0"/>
              <a:t>credit assignment directly via self-attention: implicitly forming state-return associations via similarity of query and key vectors (maximizing the dot product)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desired return tokens as prompt for action generation</a:t>
            </a:r>
          </a:p>
        </p:txBody>
      </p:sp>
      <p:pic>
        <p:nvPicPr>
          <p:cNvPr id="20" name="Picture 19" descr="Timeline&#10;&#10;Description automatically generated">
            <a:extLst>
              <a:ext uri="{FF2B5EF4-FFF2-40B4-BE49-F238E27FC236}">
                <a16:creationId xmlns:a16="http://schemas.microsoft.com/office/drawing/2014/main" id="{B96325C6-CD84-1238-3CDD-CF3980E1F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496" y="4852526"/>
            <a:ext cx="4122684" cy="18794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AE88BA-BE2D-FB13-D868-131A1E91AF16}"/>
              </a:ext>
            </a:extLst>
          </p:cNvPr>
          <p:cNvSpPr txBox="1"/>
          <p:nvPr/>
        </p:nvSpPr>
        <p:spPr>
          <a:xfrm>
            <a:off x="1144764" y="63422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Direct Policy 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B0480-BF39-4523-6013-B8262255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7741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Policy Gradient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learning of p</a:t>
                </a:r>
                <a:r>
                  <a:rPr lang="en-DE" dirty="0"/>
                  <a:t>arametrized policy (without value functions)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dirty="0"/>
                  <a:t>: probability to take different actions (target) given a state (variables/features) and parameters (</a:t>
                </a:r>
                <a:r>
                  <a:rPr lang="en-GB" dirty="0"/>
                  <a:t>e.g., neural</a:t>
                </a:r>
                <a:r>
                  <a:rPr lang="en-DE" dirty="0"/>
                  <a:t> network weights)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goal </a:t>
                </a:r>
                <a:r>
                  <a:rPr lang="en-GB" dirty="0"/>
                  <a:t>maximizing expected cumulative rewards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dirty="0"/>
                  <a:t> objective function corresponds to true state value: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policy gradient theorem: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404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31064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REINFORCE </a:t>
                </a:r>
                <a:r>
                  <a:rPr lang="en-GB" sz="2600" dirty="0"/>
                  <a:t>method</a:t>
                </a:r>
                <a:r>
                  <a:rPr lang="en-DE" sz="2600" dirty="0"/>
                  <a:t> (MC method </a:t>
                </a:r>
                <a:r>
                  <a:rPr lang="en-GB" sz="2600" dirty="0"/>
                  <a:t>f</a:t>
                </a:r>
                <a:r>
                  <a:rPr lang="en-DE" sz="2600" dirty="0"/>
                  <a:t>ollowing from policy gradient theorem):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+⋯</m:t>
                          </m:r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</a:t>
                </a:r>
                <a:r>
                  <a:rPr lang="en-DE" sz="2600" dirty="0"/>
                  <a:t>olicy gradients</a:t>
                </a:r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</a:t>
                </a:r>
                <a:r>
                  <a:rPr lang="en-GB" sz="2600" dirty="0"/>
                  <a:t> neural n</a:t>
                </a:r>
                <a:r>
                  <a:rPr lang="en-DE" sz="2600" dirty="0"/>
                  <a:t>etwork gradients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27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5D3EA-E4F2-A26B-C255-B88FAE2DA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12078"/>
            <a:ext cx="4984531" cy="17648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572F2E-A4BB-F658-AB58-F68DDC533635}"/>
              </a:ext>
            </a:extLst>
          </p:cNvPr>
          <p:cNvSpPr txBox="1"/>
          <p:nvPr/>
        </p:nvSpPr>
        <p:spPr>
          <a:xfrm>
            <a:off x="7693575" y="3776014"/>
            <a:ext cx="378372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“w</a:t>
            </a:r>
            <a:r>
              <a:rPr lang="en-DE" sz="2600" dirty="0"/>
              <a:t>eighting” with observed (discounted) return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/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  <a:blipFill>
                <a:blip r:embed="rId4"/>
                <a:stretch>
                  <a:fillRect t="-5000" b="-12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Left Brace 9">
            <a:extLst>
              <a:ext uri="{FF2B5EF4-FFF2-40B4-BE49-F238E27FC236}">
                <a16:creationId xmlns:a16="http://schemas.microsoft.com/office/drawing/2014/main" id="{772C3DFC-83F7-0F39-C3BF-987CC1289117}"/>
              </a:ext>
            </a:extLst>
          </p:cNvPr>
          <p:cNvSpPr/>
          <p:nvPr/>
        </p:nvSpPr>
        <p:spPr>
          <a:xfrm rot="16200000">
            <a:off x="5182206" y="94736"/>
            <a:ext cx="377161" cy="5528446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D7A6B5-7F91-2941-2E2C-5614B8CAFCD2}"/>
              </a:ext>
            </a:extLst>
          </p:cNvPr>
          <p:cNvCxnSpPr>
            <a:cxnSpLocks/>
          </p:cNvCxnSpPr>
          <p:nvPr/>
        </p:nvCxnSpPr>
        <p:spPr>
          <a:xfrm flipH="1" flipV="1">
            <a:off x="6611007" y="2753706"/>
            <a:ext cx="2974429" cy="1190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4414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59FC-EB11-E2E4-57F1-620459A2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 with Baseline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policy gradient theorem unchanged by subtracting</a:t>
                </a:r>
                <a:r>
                  <a:rPr lang="en-DE" dirty="0"/>
                  <a:t> an action-independent baseline, e.g., an estimate of the </a:t>
                </a:r>
                <a:r>
                  <a:rPr lang="en-DE" sz="2800" dirty="0"/>
                  <a:t>state-value function: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+⋯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sz="2800" dirty="0"/>
                  <a:t>hybrid between policy-based and value-based methods</a:t>
                </a:r>
                <a:endParaRPr lang="en-DE" dirty="0"/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 </a:t>
                </a:r>
                <a:r>
                  <a:rPr lang="en-GB" sz="2800" dirty="0"/>
                  <a:t>r</a:t>
                </a:r>
                <a:r>
                  <a:rPr lang="en-DE" sz="2800" dirty="0"/>
                  <a:t>eduction of variance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9593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89B14-DC7A-DD4A-6C71-7D81A0E7A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13F0D4-4BAC-6009-ECD0-AA6E2F5B06C9}"/>
              </a:ext>
            </a:extLst>
          </p:cNvPr>
          <p:cNvSpPr txBox="1"/>
          <p:nvPr/>
        </p:nvSpPr>
        <p:spPr>
          <a:xfrm>
            <a:off x="9982200" y="3429000"/>
            <a:ext cx="202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e.g., separate networks</a:t>
            </a:r>
            <a:endParaRPr lang="en-DE" sz="22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D8A9A83-EF74-BF65-545F-20098E066134}"/>
              </a:ext>
            </a:extLst>
          </p:cNvPr>
          <p:cNvCxnSpPr>
            <a:cxnSpLocks/>
          </p:cNvCxnSpPr>
          <p:nvPr/>
        </p:nvCxnSpPr>
        <p:spPr>
          <a:xfrm flipH="1">
            <a:off x="4624552" y="3773214"/>
            <a:ext cx="5357648" cy="560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61E974F-BC2A-2D31-BCB8-AFAA5DE442F0}"/>
              </a:ext>
            </a:extLst>
          </p:cNvPr>
          <p:cNvCxnSpPr>
            <a:stCxn id="6" idx="1"/>
          </p:cNvCxnSpPr>
          <p:nvPr/>
        </p:nvCxnSpPr>
        <p:spPr>
          <a:xfrm flipH="1">
            <a:off x="9648497" y="3813721"/>
            <a:ext cx="333703" cy="485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27851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u</a:t>
                </a:r>
                <a:r>
                  <a:rPr lang="en-DE" sz="2600" dirty="0"/>
                  <a:t>sing state-value function for bootstrapping </a:t>
                </a: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DE" sz="2600" dirty="0"/>
                  <a:t>critic of policy: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t</a:t>
                </a:r>
                <a:r>
                  <a:rPr lang="en-DE" sz="2600" dirty="0"/>
                  <a:t>urning MC (observed return) into TD method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introduction of bias, but further reduction of variance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36016930-C7A8-2BDB-52B0-51A346B3C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Actor-Critic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28D2B-CD10-31AA-ABFE-6AE06BE68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AEEE57-7F22-D847-551B-246A733D188A}"/>
              </a:ext>
            </a:extLst>
          </p:cNvPr>
          <p:cNvSpPr txBox="1"/>
          <p:nvPr/>
        </p:nvSpPr>
        <p:spPr>
          <a:xfrm>
            <a:off x="7706258" y="3579469"/>
            <a:ext cx="132430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600" dirty="0"/>
              <a:t>TD error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6A37CEDD-0653-365A-68F8-11DC3CAA2342}"/>
              </a:ext>
            </a:extLst>
          </p:cNvPr>
          <p:cNvSpPr/>
          <p:nvPr/>
        </p:nvSpPr>
        <p:spPr>
          <a:xfrm rot="16200000">
            <a:off x="8203538" y="1125514"/>
            <a:ext cx="329742" cy="4578168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84334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21DF-BB12-89F5-C7E1-D4343D4F3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sz="4400" dirty="0"/>
              <a:t>ain </a:t>
            </a:r>
            <a:r>
              <a:rPr lang="en-DE" dirty="0"/>
              <a:t>E</a:t>
            </a:r>
            <a:r>
              <a:rPr lang="en-DE" sz="4400" dirty="0"/>
              <a:t>lements of RL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A3C14-1EE9-A204-B53C-4AE63C8A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800" dirty="0"/>
              <a:t>goal: find action policy maximizing reward from environment</a:t>
            </a:r>
          </a:p>
          <a:p>
            <a:pPr marL="0" indent="0">
              <a:buNone/>
            </a:pPr>
            <a:endParaRPr lang="en-GB" sz="2800" b="1" dirty="0"/>
          </a:p>
          <a:p>
            <a:pPr marL="0" indent="0">
              <a:buNone/>
            </a:pPr>
            <a:r>
              <a:rPr lang="en-GB" sz="2800" b="1" dirty="0"/>
              <a:t>action p</a:t>
            </a:r>
            <a:r>
              <a:rPr lang="en-DE" sz="2800" b="1" dirty="0"/>
              <a:t>olicy</a:t>
            </a:r>
            <a:r>
              <a:rPr lang="en-DE" sz="2800" dirty="0"/>
              <a:t>: exploration-exploitation trade-off</a:t>
            </a:r>
          </a:p>
          <a:p>
            <a:r>
              <a:rPr lang="en-GB" sz="2800" dirty="0"/>
              <a:t>e.g., e</a:t>
            </a:r>
            <a:r>
              <a:rPr lang="en-DE" sz="2800" dirty="0"/>
              <a:t>psilon-greedy: random exploration at small fraction of the time</a:t>
            </a:r>
          </a:p>
          <a:p>
            <a:r>
              <a:rPr lang="en-DE" sz="2800" dirty="0"/>
              <a:t>off-policy instead of on-policy learning: </a:t>
            </a:r>
            <a:r>
              <a:rPr lang="en-GB" sz="2800" dirty="0"/>
              <a:t>p</a:t>
            </a:r>
            <a:r>
              <a:rPr lang="en-DE" sz="2800" dirty="0"/>
              <a:t>olicy for learning different from current best </a:t>
            </a:r>
            <a:r>
              <a:rPr lang="en-DE" sz="2800" dirty="0">
                <a:sym typeface="Wingdings" pitchFamily="2" charset="2"/>
              </a:rPr>
              <a:t> exploit in application and explore during learning</a:t>
            </a:r>
            <a:endParaRPr lang="en-GB" sz="2800" dirty="0"/>
          </a:p>
          <a:p>
            <a:pPr marL="0" indent="0">
              <a:buNone/>
            </a:pPr>
            <a:r>
              <a:rPr lang="en-GB" sz="2800" b="1" dirty="0"/>
              <a:t>feedback from environment</a:t>
            </a:r>
            <a:r>
              <a:rPr lang="en-GB" sz="2800" dirty="0"/>
              <a:t>: goal-directed, no supervision</a:t>
            </a:r>
          </a:p>
          <a:p>
            <a:r>
              <a:rPr lang="en-GB" sz="2800" dirty="0"/>
              <a:t>scalar r</a:t>
            </a:r>
            <a:r>
              <a:rPr lang="en-DE" sz="2800" dirty="0"/>
              <a:t>eward signal</a:t>
            </a:r>
            <a:endParaRPr lang="en-GB" sz="2800" dirty="0"/>
          </a:p>
          <a:p>
            <a:r>
              <a:rPr lang="en-GB" sz="2800" dirty="0"/>
              <a:t>cumulative and delayed rewards (credit assignment problem)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57DD8-C6E7-34CC-50D9-6100F19F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9238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1B92D-1CFC-0D08-2ACE-C333FEA9C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Synonym: Advantage Actor-Critic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for the critic of the action policy (actor):</a:t>
                </a:r>
              </a:p>
              <a:p>
                <a:pPr marL="0" indent="0">
                  <a:buNone/>
                </a:pPr>
                <a:r>
                  <a:rPr lang="en-GB" sz="2600" dirty="0"/>
                  <a:t>interpret TD error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as a</a:t>
                </a:r>
                <a:r>
                  <a:rPr lang="en-DE" sz="2600" dirty="0"/>
                  <a:t>dvantage function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idea: calculates e</a:t>
                </a:r>
                <a:r>
                  <a:rPr lang="en-DE" sz="2600" dirty="0"/>
                  <a:t>xtra reward for specific action compared to average action in given state (expected state value)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Proximal Policy Optimization (PPO):</a:t>
                </a:r>
                <a:r>
                  <a:rPr lang="en-GB" sz="2600" dirty="0"/>
                  <a:t> p</a:t>
                </a:r>
                <a:r>
                  <a:rPr lang="en-DE" sz="2600" dirty="0"/>
                  <a:t>rominent </a:t>
                </a:r>
                <a:r>
                  <a:rPr lang="en-GB" sz="2600" dirty="0"/>
                  <a:t>advantage actor-critic method with some tricks</a:t>
                </a:r>
                <a:endParaRPr lang="en-DE" sz="2600" dirty="0"/>
              </a:p>
              <a:p>
                <a:r>
                  <a:rPr lang="en-GB" sz="2600" dirty="0"/>
                  <a:t>surrogate objective from trust region optimization </a:t>
                </a:r>
                <a:r>
                  <a:rPr lang="en-GB" sz="2600" dirty="0">
                    <a:sym typeface="Wingdings" pitchFamily="2" charset="2"/>
                  </a:rPr>
                  <a:t> better efficiency</a:t>
                </a:r>
                <a:endParaRPr lang="en-GB" sz="2600" dirty="0"/>
              </a:p>
              <a:p>
                <a:r>
                  <a:rPr lang="en-GB" sz="2600" dirty="0"/>
                  <a:t>clipping</a:t>
                </a:r>
                <a:r>
                  <a:rPr lang="en-DE" sz="2600" dirty="0"/>
                  <a:t> policy update at each training step </a:t>
                </a:r>
                <a:r>
                  <a:rPr lang="en-DE" sz="2600" dirty="0">
                    <a:sym typeface="Wingdings" pitchFamily="2" charset="2"/>
                  </a:rPr>
                  <a:t> improved stability of actor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48D70-2862-A5A9-77BA-B76859742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8515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710423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0E7FA-CF46-4AED-4CB8-E667605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Famous Example of Deep RL: AlphaGo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4219-ABC7-5216-9315-28DED9BFC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dirty="0"/>
              <a:t>Monte Carlo tree search (heuristic search algorithm) for move (action) selection (focus on current state rather than full state space)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decision-time planning</a:t>
            </a:r>
            <a:endParaRPr lang="en-DE" dirty="0"/>
          </a:p>
          <a:p>
            <a:endParaRPr lang="en-DE" dirty="0"/>
          </a:p>
          <a:p>
            <a:pPr marL="0" indent="0">
              <a:buNone/>
            </a:pPr>
            <a:r>
              <a:rPr lang="en-DE" dirty="0"/>
              <a:t>guided by deep convolutional neural networks for both value function and policy estimation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improving search efficiency</a:t>
            </a:r>
          </a:p>
          <a:p>
            <a:pPr marL="228600" lvl="1" indent="0">
              <a:buNone/>
            </a:pPr>
            <a:r>
              <a:rPr lang="en-GB" b="1" dirty="0"/>
              <a:t>reduce depth</a:t>
            </a:r>
            <a:r>
              <a:rPr lang="en-GB" dirty="0"/>
              <a:t> of search tree by evaluating positions with </a:t>
            </a:r>
            <a:r>
              <a:rPr lang="en-GB" b="1" dirty="0"/>
              <a:t>value function</a:t>
            </a:r>
            <a:r>
              <a:rPr lang="en-GB" dirty="0"/>
              <a:t> (predicting outcome from given position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b="1" dirty="0"/>
              <a:t>bootstrapping</a:t>
            </a:r>
            <a:r>
              <a:rPr lang="en-GB" dirty="0"/>
              <a:t>)</a:t>
            </a:r>
          </a:p>
          <a:p>
            <a:pPr marL="228600" lvl="1" indent="0">
              <a:buNone/>
            </a:pPr>
            <a:r>
              <a:rPr lang="en-GB" b="1" dirty="0"/>
              <a:t>reduce breath</a:t>
            </a:r>
            <a:r>
              <a:rPr lang="en-GB" dirty="0"/>
              <a:t> of search tree by </a:t>
            </a:r>
            <a:r>
              <a:rPr lang="en-GB" b="1" dirty="0"/>
              <a:t>sampling</a:t>
            </a:r>
            <a:r>
              <a:rPr lang="en-GB" dirty="0"/>
              <a:t> actions using </a:t>
            </a:r>
            <a:r>
              <a:rPr lang="en-GB" b="1" dirty="0"/>
              <a:t>policy network</a:t>
            </a:r>
            <a:r>
              <a:rPr lang="en-GB" dirty="0"/>
              <a:t> (probability distribution over possible moves in given position)</a:t>
            </a:r>
            <a:endParaRPr lang="en-GB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AE2D9-937D-024E-0ACA-2DF3B7399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05859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3BC0-C50E-78C6-DAB3-097E1A687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7FB5A-5810-30F3-805A-7B54E9AA4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de-DE" dirty="0">
                <a:hlinkClick r:id="rId2"/>
              </a:rPr>
              <a:t>DQN</a:t>
            </a:r>
            <a:r>
              <a:rPr lang="de-DE" dirty="0"/>
              <a:t>, </a:t>
            </a:r>
            <a:r>
              <a:rPr lang="de-DE" dirty="0">
                <a:hlinkClick r:id="rId3"/>
              </a:rPr>
              <a:t>Atari</a:t>
            </a:r>
            <a:r>
              <a:rPr lang="de-DE" dirty="0"/>
              <a:t> </a:t>
            </a:r>
          </a:p>
          <a:p>
            <a:r>
              <a:rPr lang="de-DE" dirty="0">
                <a:hlinkClick r:id="rId4"/>
              </a:rPr>
              <a:t>AlphaGo</a:t>
            </a:r>
            <a:r>
              <a:rPr lang="de-DE" dirty="0"/>
              <a:t>, </a:t>
            </a:r>
            <a:r>
              <a:rPr lang="de-DE" dirty="0">
                <a:hlinkClick r:id="rId5"/>
              </a:rPr>
              <a:t>AlphaGo Zero</a:t>
            </a:r>
            <a:endParaRPr lang="de-DE" dirty="0"/>
          </a:p>
          <a:p>
            <a:r>
              <a:rPr lang="de-DE" dirty="0">
                <a:hlinkClick r:id="rId6"/>
              </a:rPr>
              <a:t>PPO</a:t>
            </a:r>
            <a:endParaRPr lang="de-DE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FA8115-CB62-6F54-6E5C-CF5B29A147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1772854"/>
            <a:ext cx="3461951" cy="44568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960E1-B61E-A9E9-A576-97D1BBF4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B64FEC-57FA-9373-72E9-56DFAB58EA12}"/>
              </a:ext>
            </a:extLst>
          </p:cNvPr>
          <p:cNvSpPr txBox="1"/>
          <p:nvPr/>
        </p:nvSpPr>
        <p:spPr>
          <a:xfrm>
            <a:off x="838200" y="6308209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8"/>
              </a:rPr>
              <a:t>pdf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731781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9146C-7E6C-A925-CBFD-2AE2CAFEC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4666-C2BE-2260-C7CB-99CF20CB4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one of most impactful goals of AI (e.g., get rid of repetitive tasks)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o far mainly for tasks in computer vision, NLP, but also structured data (e.g., automated replenishment)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ext step: autonomous decision-making (e.g., autonomous driving, robotics)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support</a:t>
            </a:r>
            <a:r>
              <a:rPr lang="en-DE" sz="2600" dirty="0"/>
              <a:t> technology challenges like </a:t>
            </a: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uclear fusion plasma stabilization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94FBD-9000-6530-84E6-0B66664A8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264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8DEDA-AB76-774F-BC78-9FAC709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Optional Elements of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759B-188B-A6C8-FB1F-E82713ECC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262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b="1" dirty="0"/>
              <a:t>v</a:t>
            </a:r>
            <a:r>
              <a:rPr lang="en-DE" sz="2800" b="1" dirty="0"/>
              <a:t>alue functions for states or actions</a:t>
            </a:r>
            <a:r>
              <a:rPr lang="en-DE" sz="2800" dirty="0"/>
              <a:t>: improve efficiency of search in vast action policy space (alternative: direct policy search)</a:t>
            </a:r>
          </a:p>
          <a:p>
            <a:pPr marL="0" indent="0">
              <a:buNone/>
            </a:pPr>
            <a:endParaRPr lang="en-GB" sz="2800" b="1" dirty="0"/>
          </a:p>
          <a:p>
            <a:pPr marL="0" indent="0">
              <a:buNone/>
            </a:pPr>
            <a:r>
              <a:rPr lang="en-GB" sz="2800" b="1" dirty="0"/>
              <a:t>m</a:t>
            </a:r>
            <a:r>
              <a:rPr lang="en-DE" sz="2800" b="1" dirty="0"/>
              <a:t>odel of environment</a:t>
            </a:r>
            <a:r>
              <a:rPr lang="en-DE" sz="2800" dirty="0"/>
              <a:t>: </a:t>
            </a:r>
            <a:r>
              <a:rPr lang="en-GB" dirty="0"/>
              <a:t>(model-free) learning from trial-and-error or (model-based) planning</a:t>
            </a:r>
          </a:p>
        </p:txBody>
      </p:sp>
      <p:pic>
        <p:nvPicPr>
          <p:cNvPr id="4" name="Picture 3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2B7EE660-EA8E-7DCA-7B32-53F5CFA8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869" y="3756545"/>
            <a:ext cx="3488728" cy="27081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0F20F-191C-79ED-062D-71B8156F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6442-B723-787F-4E14-CA64210D2A3C}"/>
              </a:ext>
            </a:extLst>
          </p:cNvPr>
          <p:cNvSpPr txBox="1"/>
          <p:nvPr/>
        </p:nvSpPr>
        <p:spPr>
          <a:xfrm>
            <a:off x="8329803" y="641580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78CC93-2109-5FA9-F4D8-B2E565CF3109}"/>
              </a:ext>
            </a:extLst>
          </p:cNvPr>
          <p:cNvSpPr txBox="1"/>
          <p:nvPr/>
        </p:nvSpPr>
        <p:spPr>
          <a:xfrm>
            <a:off x="838199" y="4187314"/>
            <a:ext cx="730766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600" dirty="0"/>
              <a:t>model of environment can be used in different ways: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simulate experience from model (for learning)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decision-time planning (e.g., heuristic search or model predictive control)</a:t>
            </a:r>
          </a:p>
        </p:txBody>
      </p:sp>
      <p:pic>
        <p:nvPicPr>
          <p:cNvPr id="9" name="Picture 8" descr="A picture containing rectangle&#10;&#10;Description automatically generated">
            <a:extLst>
              <a:ext uri="{FF2B5EF4-FFF2-40B4-BE49-F238E27FC236}">
                <a16:creationId xmlns:a16="http://schemas.microsoft.com/office/drawing/2014/main" id="{89A8F50A-D993-26EE-5182-E92AB1B75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076" y="6016834"/>
            <a:ext cx="4004792" cy="52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7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312A7-8CC3-1B17-2EC8-BCE95006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Markov Decision Process (MDP)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B01E6-E4CA-9628-FD2B-1086F8629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c</a:t>
            </a:r>
            <a:r>
              <a:rPr lang="en-DE" dirty="0"/>
              <a:t>urrent state includes all information about past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transition probabilities between states describe dynamics of given MDP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action policy: mapping from states to probabilities for selection of different actions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15900-4F95-99EA-6581-98C2619E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226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4BA3-6670-5516-DB58-BEC0C42E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States, Actions, and Rewards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DE" sz="2800" dirty="0"/>
                  <a:t>transition probabilities (model of environment):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sz="2800" dirty="0"/>
                  <a:t>r</a:t>
                </a:r>
                <a:r>
                  <a:rPr lang="en-DE" sz="2800" dirty="0"/>
                  <a:t>eward hypothesis: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reward as scalar signal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goal: m</a:t>
                </a:r>
                <a:r>
                  <a:rPr lang="en-DE" sz="2800" dirty="0"/>
                  <a:t>aximization of expected cumulative sum of received rewards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8A76F-6D9B-9744-FB75-68245B43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6</a:t>
            </a:fld>
            <a:endParaRPr lang="en-D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184E601-3CF9-B816-3889-FF6DF242937C}"/>
              </a:ext>
            </a:extLst>
          </p:cNvPr>
          <p:cNvGrpSpPr/>
          <p:nvPr/>
        </p:nvGrpSpPr>
        <p:grpSpPr>
          <a:xfrm>
            <a:off x="3883572" y="2262237"/>
            <a:ext cx="4424855" cy="2501685"/>
            <a:chOff x="3883572" y="2262237"/>
            <a:chExt cx="4424855" cy="2501685"/>
          </a:xfrm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413B43F-8BC6-12FB-ED74-AFBAB206B3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3572" y="2262237"/>
              <a:ext cx="4424855" cy="250168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7F09874-FBCF-72EA-9468-B6A3F561867B}"/>
                </a:ext>
              </a:extLst>
            </p:cNvPr>
            <p:cNvSpPr/>
            <p:nvPr/>
          </p:nvSpPr>
          <p:spPr>
            <a:xfrm>
              <a:off x="3883572" y="3552497"/>
              <a:ext cx="898635" cy="1261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343932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2D93-7233-95E5-9E6F-D3358202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Value-Based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D502F0-3618-492C-A320-57E84210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902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3AE8-3C42-F619-8039-60559CDB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 and Action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05EE-A018-B8E8-4DF6-58F3862AE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state/action value: total amount of expected future reward starting from given state/action (usually with discounting of later steps)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indicating l</a:t>
            </a:r>
            <a:r>
              <a:rPr lang="en-DE" dirty="0"/>
              <a:t>ong-term desirability of states/actions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 motivation: improve </a:t>
            </a:r>
            <a:r>
              <a:rPr lang="en-DE" dirty="0"/>
              <a:t>efficiency of search in policy space</a:t>
            </a:r>
          </a:p>
          <a:p>
            <a:pPr marL="0" indent="0">
              <a:buNone/>
            </a:pPr>
            <a:r>
              <a:rPr lang="en-DE" dirty="0"/>
              <a:t>(</a:t>
            </a:r>
            <a:r>
              <a:rPr lang="en-GB" dirty="0"/>
              <a:t>for comparison: </a:t>
            </a:r>
            <a:r>
              <a:rPr lang="en-DE" dirty="0"/>
              <a:t>evolutionary methods search directly by evaluating entire policies)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C1062-4387-7EA8-856B-639628800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6486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B2E7C-9701-D067-1265-0D20B8DC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B1BDD-B851-5E2C-CF80-8DACCA77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A3A0F-766F-2A79-DF4F-182A1C27DFBE}"/>
              </a:ext>
            </a:extLst>
          </p:cNvPr>
          <p:cNvSpPr txBox="1"/>
          <p:nvPr/>
        </p:nvSpPr>
        <p:spPr>
          <a:xfrm>
            <a:off x="4616664" y="1454224"/>
            <a:ext cx="9055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return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76EB1-E98E-D814-8DAE-F1B1E4629A94}"/>
              </a:ext>
            </a:extLst>
          </p:cNvPr>
          <p:cNvSpPr txBox="1"/>
          <p:nvPr/>
        </p:nvSpPr>
        <p:spPr>
          <a:xfrm>
            <a:off x="8468235" y="1475244"/>
            <a:ext cx="16798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d</a:t>
            </a:r>
            <a:r>
              <a:rPr lang="en-DE" sz="2200" dirty="0"/>
              <a:t>iscount rate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E4BCE3-0435-7B93-69AA-E2F22458853D}"/>
              </a:ext>
            </a:extLst>
          </p:cNvPr>
          <p:cNvSpPr txBox="1"/>
          <p:nvPr/>
        </p:nvSpPr>
        <p:spPr>
          <a:xfrm>
            <a:off x="8468235" y="4906378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Bellman (expectation) equation: recursion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9E7E4-E111-5331-39DB-7541E009D843}"/>
              </a:ext>
            </a:extLst>
          </p:cNvPr>
          <p:cNvSpPr txBox="1"/>
          <p:nvPr/>
        </p:nvSpPr>
        <p:spPr>
          <a:xfrm>
            <a:off x="571308" y="4877089"/>
            <a:ext cx="3138844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olicy: probabilitiy to take specific action being in a given state</a:t>
            </a:r>
            <a:endParaRPr lang="en-DE" sz="2200" i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A9A62D7-75B9-BE74-76EF-64C53C559BFB}"/>
                  </a:ext>
                </a:extLst>
              </p:cNvPr>
              <p:cNvSpPr txBox="1"/>
              <p:nvPr/>
            </p:nvSpPr>
            <p:spPr>
              <a:xfrm>
                <a:off x="4117036" y="4877089"/>
                <a:ext cx="3944315" cy="115435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</a:t>
                </a:r>
                <a:r>
                  <a:rPr lang="en-DE" sz="2200" dirty="0"/>
                  <a:t>ransition probability (depending on environment) from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DE" sz="2200" dirty="0"/>
                  <a:t> to state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200" dirty="0"/>
                  <a:t>for a given action</a:t>
                </a:r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A9A62D7-75B9-BE74-76EF-64C53C559B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7036" y="4877089"/>
                <a:ext cx="3944315" cy="1154355"/>
              </a:xfrm>
              <a:prstGeom prst="rect">
                <a:avLst/>
              </a:prstGeom>
              <a:blipFill>
                <a:blip r:embed="rId2"/>
                <a:stretch>
                  <a:fillRect l="-1597" t="-2151" r="-2556" b="-860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/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blipFill>
                <a:blip r:embed="rId3"/>
                <a:stretch>
                  <a:fillRect l="-9986" t="-60870" b="-858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Left Brace 18">
            <a:extLst>
              <a:ext uri="{FF2B5EF4-FFF2-40B4-BE49-F238E27FC236}">
                <a16:creationId xmlns:a16="http://schemas.microsoft.com/office/drawing/2014/main" id="{277115C8-7CDA-F941-965F-CE13CAC5ECDF}"/>
              </a:ext>
            </a:extLst>
          </p:cNvPr>
          <p:cNvSpPr/>
          <p:nvPr/>
        </p:nvSpPr>
        <p:spPr>
          <a:xfrm rot="5400000">
            <a:off x="4890890" y="749972"/>
            <a:ext cx="320518" cy="2489095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82F94A-C2EB-AFB0-C700-67868031BDBE}"/>
              </a:ext>
            </a:extLst>
          </p:cNvPr>
          <p:cNvCxnSpPr/>
          <p:nvPr/>
        </p:nvCxnSpPr>
        <p:spPr>
          <a:xfrm flipH="1">
            <a:off x="8610600" y="1885111"/>
            <a:ext cx="829678" cy="700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F27745-54C9-FD6B-9DD3-B4F1128351D0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9301655" y="4272456"/>
            <a:ext cx="538180" cy="633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FC785C-433A-C24F-4F57-2347239C1CB0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2140730" y="3993931"/>
            <a:ext cx="581449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C3F895B-1239-0440-2FAE-74FD00099180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5297214" y="3993931"/>
            <a:ext cx="791980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8A28ACD-56E5-3C56-68CC-AEB9A6A1E18C}"/>
              </a:ext>
            </a:extLst>
          </p:cNvPr>
          <p:cNvSpPr txBox="1"/>
          <p:nvPr/>
        </p:nvSpPr>
        <p:spPr>
          <a:xfrm>
            <a:off x="4169588" y="6123543"/>
            <a:ext cx="3443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(s</a:t>
            </a:r>
            <a:r>
              <a:rPr lang="en-DE" dirty="0"/>
              <a:t>weep through entire state space)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4B3A5C-3343-E2FA-59CA-78F1332A61AB}"/>
              </a:ext>
            </a:extLst>
          </p:cNvPr>
          <p:cNvSpPr txBox="1"/>
          <p:nvPr/>
        </p:nvSpPr>
        <p:spPr>
          <a:xfrm>
            <a:off x="84103" y="1764427"/>
            <a:ext cx="222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(n</a:t>
            </a:r>
            <a:r>
              <a:rPr lang="en-DE" dirty="0"/>
              <a:t>eeded for all states)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4E2CBBA-87B7-4BA4-3F0B-61B11CA2A450}"/>
              </a:ext>
            </a:extLst>
          </p:cNvPr>
          <p:cNvCxnSpPr>
            <a:stCxn id="6" idx="2"/>
          </p:cNvCxnSpPr>
          <p:nvPr/>
        </p:nvCxnSpPr>
        <p:spPr>
          <a:xfrm>
            <a:off x="1198928" y="2133759"/>
            <a:ext cx="671913" cy="451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160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5084</TotalTime>
  <Words>1879</Words>
  <Application>Microsoft Macintosh PowerPoint</Application>
  <PresentationFormat>Widescreen</PresentationFormat>
  <Paragraphs>281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Reinforcement Learning Sequential Decision Making</vt:lpstr>
      <vt:lpstr>Sequential Decision Making</vt:lpstr>
      <vt:lpstr>Main Elements of RL</vt:lpstr>
      <vt:lpstr>Optional Elements of RL</vt:lpstr>
      <vt:lpstr>Markov Decision Process (MDP)</vt:lpstr>
      <vt:lpstr>States, Actions, and Rewards</vt:lpstr>
      <vt:lpstr>Value-Based Methods</vt:lpstr>
      <vt:lpstr>State and Action Values</vt:lpstr>
      <vt:lpstr>State-Value Function</vt:lpstr>
      <vt:lpstr>Action-Value Function</vt:lpstr>
      <vt:lpstr>Bellman Optimality Equations</vt:lpstr>
      <vt:lpstr>Dynamic Programming</vt:lpstr>
      <vt:lpstr>Bootstrapping and Sampling</vt:lpstr>
      <vt:lpstr>Sampling Update Rule</vt:lpstr>
      <vt:lpstr>On-Policy TD Control: SARSA</vt:lpstr>
      <vt:lpstr>Off-Policy TD Control: Q-Learning</vt:lpstr>
      <vt:lpstr>Summary: Update Characteristics</vt:lpstr>
      <vt:lpstr>Deep Reinforcement Learning</vt:lpstr>
      <vt:lpstr>Limitation of Tabular Methods</vt:lpstr>
      <vt:lpstr>Approximate Solution Methods</vt:lpstr>
      <vt:lpstr>Deep Q-Network (DQN)</vt:lpstr>
      <vt:lpstr>Side Note: i.i.d. Assumption in ML</vt:lpstr>
      <vt:lpstr>The Deadly Triad</vt:lpstr>
      <vt:lpstr>RL via Sequence Modeling</vt:lpstr>
      <vt:lpstr>Direct Policy Search</vt:lpstr>
      <vt:lpstr>Policy Gradient Methods</vt:lpstr>
      <vt:lpstr>REINFORCE</vt:lpstr>
      <vt:lpstr>REINFORCE with Baseline</vt:lpstr>
      <vt:lpstr>Actor-Critic Methods</vt:lpstr>
      <vt:lpstr>Synonym: Advantage Actor-Critic</vt:lpstr>
      <vt:lpstr>RL from Human Feedback</vt:lpstr>
      <vt:lpstr>Famous Example of Deep RL: AlphaGo</vt:lpstr>
      <vt:lpstr>Literature</vt:lpstr>
      <vt:lpstr>Automation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>Felix Wick</dc:creator>
  <cp:lastModifiedBy>Felix Wick</cp:lastModifiedBy>
  <cp:revision>92</cp:revision>
  <dcterms:created xsi:type="dcterms:W3CDTF">2022-07-18T14:54:44Z</dcterms:created>
  <dcterms:modified xsi:type="dcterms:W3CDTF">2023-02-06T16:58:00Z</dcterms:modified>
</cp:coreProperties>
</file>

<file path=docProps/thumbnail.jpeg>
</file>